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9" r:id="rId5"/>
    <p:sldId id="262" r:id="rId6"/>
    <p:sldId id="261" r:id="rId7"/>
    <p:sldId id="260" r:id="rId8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4D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9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EA679-5A17-D4A1-FBE5-5B1CC42ECA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D1E419-DCD4-17DF-E188-7A157028B0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346BE1-21C8-8127-3971-906D5FC324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7C1F-696B-4B28-877C-8FB528E7ABFF}" type="datetimeFigureOut">
              <a:rPr lang="en-GB" smtClean="0"/>
              <a:t>30/01/2026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82C185-A90D-16FE-EA6C-94AE3D9A1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86552B-D51E-C76A-E8C9-9261BA0C9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296A7-A200-42A0-A9A9-9D9506484D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0850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5E8A34-E573-562A-B9D3-9630A0164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8BDF01-EACE-330F-D201-1129A288F5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183835-E7B8-1C87-41A0-D85EB91DD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7C1F-696B-4B28-877C-8FB528E7ABFF}" type="datetimeFigureOut">
              <a:rPr lang="en-GB" smtClean="0"/>
              <a:t>30/01/2026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41299B-4C23-F3BE-15A9-274C1A616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905F8D-58F7-2240-7F54-96A11E0B12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296A7-A200-42A0-A9A9-9D9506484D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0652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774FDC5-9E2C-4DC3-9D7A-92AC21FCD2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922A07-98AC-B990-83F6-798AE9AC59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CC85DC-2F42-9BBA-5243-9B246B635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7C1F-696B-4B28-877C-8FB528E7ABFF}" type="datetimeFigureOut">
              <a:rPr lang="en-GB" smtClean="0"/>
              <a:t>30/01/2026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32FDE3-9AF5-9B77-F829-D7FC96689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F03C4F-55F6-3269-23F7-85E860545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296A7-A200-42A0-A9A9-9D9506484D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2767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38399-6440-26C6-73D9-99F73EF2B2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C586D9-BD30-AD1C-9D82-EAE6FB1943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5D87FE-22E2-95AE-0E20-DB1C668BA3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7C1F-696B-4B28-877C-8FB528E7ABFF}" type="datetimeFigureOut">
              <a:rPr lang="en-GB" smtClean="0"/>
              <a:t>30/01/2026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10E440-E6D4-DD7E-905E-CF89FA488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21F7E5-8746-76D2-9122-8925CBDA4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296A7-A200-42A0-A9A9-9D9506484D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0475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9E4AEB-E1D6-57E3-C6DF-E3259E381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373F57-0500-54B7-300D-8B445496C9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9BFBE3-50C8-127D-4C2E-37F4265F9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7C1F-696B-4B28-877C-8FB528E7ABFF}" type="datetimeFigureOut">
              <a:rPr lang="en-GB" smtClean="0"/>
              <a:t>30/01/2026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36F5FC-790E-563A-5F5C-160A5D862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246C7F-FBD8-AB9F-D02C-48674E863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296A7-A200-42A0-A9A9-9D9506484D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4496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09FADC-E9CB-926A-FDCF-16E304E432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7C213B-DD64-2C3E-BA5F-EEEBA0836C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52C896-E49B-7670-90B4-1B26C1F16C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F2C198-8D5A-09F6-2150-02EFA4FCA9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7C1F-696B-4B28-877C-8FB528E7ABFF}" type="datetimeFigureOut">
              <a:rPr lang="en-GB" smtClean="0"/>
              <a:t>30/01/2026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BDE268-F59D-4C69-1F5C-847676B66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D04E0E-EACB-D3A9-E7F0-1A708AAC7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296A7-A200-42A0-A9A9-9D9506484D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1041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841EF-6D55-B229-5792-6909EBE8D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E455EF-8484-20BE-DD67-1A4C80EE61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4699F5-A722-8DE1-C8AE-1DD6A6262B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D3FFEB6-565B-998B-82C2-75400B2D57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733D04-2B8D-4B3A-D583-7BC05F2F62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C06B6B1-158A-EF68-FC11-8D1F7B37BE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7C1F-696B-4B28-877C-8FB528E7ABFF}" type="datetimeFigureOut">
              <a:rPr lang="en-GB" smtClean="0"/>
              <a:t>30/01/2026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4D5CF8A-CA1A-918A-9822-38CC8395A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1ECB8FD-7B57-0CDA-7870-8FC632828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296A7-A200-42A0-A9A9-9D9506484D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2731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D3EE19-E1B1-F96F-3DAF-BB3E33C61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F1722B1-F193-CC48-A809-8C400A8988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7C1F-696B-4B28-877C-8FB528E7ABFF}" type="datetimeFigureOut">
              <a:rPr lang="en-GB" smtClean="0"/>
              <a:t>30/01/2026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2DFBF6-DDFB-7659-6CD3-D14BF0C2D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6B9A80-76E0-4135-6A26-AF00704B7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296A7-A200-42A0-A9A9-9D9506484D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6495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E6A13C-3E74-E535-12D6-A467594BF7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7C1F-696B-4B28-877C-8FB528E7ABFF}" type="datetimeFigureOut">
              <a:rPr lang="en-GB" smtClean="0"/>
              <a:t>30/01/2026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04B0D0A-84E3-A7C6-D19C-6072A09B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A53931-AC15-C603-A026-4510F86C7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296A7-A200-42A0-A9A9-9D9506484D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2540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37055F-E46F-4BC1-8292-0A8EC683E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DC67D0-4474-7B0D-8E1D-88CC45C148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DA54CD-015A-2ABD-EB07-12C4CFCB62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62E1D6-9DAE-6DDD-5BD4-23C5BE9F14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7C1F-696B-4B28-877C-8FB528E7ABFF}" type="datetimeFigureOut">
              <a:rPr lang="en-GB" smtClean="0"/>
              <a:t>30/01/2026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5576A6-6361-5919-AC98-31A64FB96E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7AB97C-8247-18AE-D5C6-3B1A04190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296A7-A200-42A0-A9A9-9D9506484D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512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7D996-DE6F-97F3-685F-EFC661B38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47975-86B8-BA09-5ADB-905EA40908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2CD2E6-23ED-EB2A-A4A9-690BA80C80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6A7571-58EA-18DE-EF77-BDFE4191E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7C1F-696B-4B28-877C-8FB528E7ABFF}" type="datetimeFigureOut">
              <a:rPr lang="en-GB" smtClean="0"/>
              <a:t>30/01/2026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854743-B116-F2E1-A29D-7F462EB42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4716F6-97FC-3634-56AE-394AF2637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296A7-A200-42A0-A9A9-9D9506484D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832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45F056A-B651-6100-993C-53C65D4164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0042E2-814F-A93B-2A20-206E475555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0AA258-EC15-2A18-F3DC-A2120CC02F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1E67C1F-696B-4B28-877C-8FB528E7ABFF}" type="datetimeFigureOut">
              <a:rPr lang="en-GB" smtClean="0"/>
              <a:t>30/01/2026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79D63E-4B00-1507-6A97-C877872161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3DE774-CC9A-F192-222E-5AEE75D910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44296A7-A200-42A0-A9A9-9D9506484D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9908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mailto:nick.thompson@harmless.org.uk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harmless.org.uk/self-harm-awareness-day/" TargetMode="Externa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harmless.org.uk/self-harm-awareness-day/" TargetMode="Externa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g"/><Relationship Id="rId4" Type="http://schemas.openxmlformats.org/officeDocument/2006/relationships/hyperlink" Target="https://harmless.org.uk/self-harm-awareness-day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harmless.org.uk/self-harm-awareness-day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hyperlink" Target="mailto:info@harmless.org.uk" TargetMode="External"/><Relationship Id="rId7" Type="http://schemas.openxmlformats.org/officeDocument/2006/relationships/hyperlink" Target="https://www.instagram.com/harmless_uk/" TargetMode="External"/><Relationship Id="rId2" Type="http://schemas.openxmlformats.org/officeDocument/2006/relationships/hyperlink" Target="mailto:nick.thompson@harmless.org.uk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facebook.com/HarmlessUK" TargetMode="External"/><Relationship Id="rId5" Type="http://schemas.openxmlformats.org/officeDocument/2006/relationships/hyperlink" Target="https://x.com/HarmlessUK" TargetMode="External"/><Relationship Id="rId4" Type="http://schemas.openxmlformats.org/officeDocument/2006/relationships/hyperlink" Target="http://www.harmless.org.uk/" TargetMode="External"/><Relationship Id="rId9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195B7E76-C442-0BDB-78CD-4AA578E80262}"/>
              </a:ext>
            </a:extLst>
          </p:cNvPr>
          <p:cNvSpPr/>
          <p:nvPr/>
        </p:nvSpPr>
        <p:spPr>
          <a:xfrm>
            <a:off x="0" y="0"/>
            <a:ext cx="4242815" cy="6858000"/>
          </a:xfrm>
          <a:prstGeom prst="rect">
            <a:avLst/>
          </a:prstGeom>
          <a:solidFill>
            <a:srgbClr val="294D5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126240C-24F6-92E0-9FF0-BF321A13C8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30905" y="549330"/>
            <a:ext cx="6458040" cy="2736795"/>
          </a:xfrm>
        </p:spPr>
        <p:txBody>
          <a:bodyPr>
            <a:normAutofit/>
          </a:bodyPr>
          <a:lstStyle/>
          <a:p>
            <a:pPr algn="l"/>
            <a:r>
              <a:rPr lang="en-GB" sz="4800" b="1" dirty="0">
                <a:latin typeface="Arial" panose="020B0604020202020204" pitchFamily="34" charset="0"/>
                <a:cs typeface="Arial" panose="020B0604020202020204" pitchFamily="34" charset="0"/>
              </a:rPr>
              <a:t>Self Harm </a:t>
            </a:r>
            <a:br>
              <a:rPr lang="en-GB" sz="4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4800" b="1" dirty="0">
                <a:latin typeface="Arial" panose="020B0604020202020204" pitchFamily="34" charset="0"/>
                <a:cs typeface="Arial" panose="020B0604020202020204" pitchFamily="34" charset="0"/>
              </a:rPr>
              <a:t>Awareness Day 2026:</a:t>
            </a:r>
            <a:br>
              <a:rPr lang="en-GB" sz="4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4800" b="1" dirty="0">
                <a:latin typeface="Arial" panose="020B0604020202020204" pitchFamily="34" charset="0"/>
                <a:cs typeface="Arial" panose="020B0604020202020204" pitchFamily="34" charset="0"/>
              </a:rPr>
              <a:t>Communications Toolkit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2787B78E-8837-761F-7163-8C05DF7443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86353" y="5952743"/>
            <a:ext cx="4994242" cy="408325"/>
          </a:xfrm>
        </p:spPr>
        <p:txBody>
          <a:bodyPr vert="horz" lIns="0" tIns="0" rIns="0" bIns="0" rtlCol="0" anchor="t">
            <a:normAutofit lnSpcReduction="10000"/>
          </a:bodyPr>
          <a:lstStyle/>
          <a:p>
            <a:pPr algn="l"/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any queries, please contact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nick.thompson@harmless.org.uk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7E293E7C-28CE-5556-202E-31AF85F21CE6}"/>
              </a:ext>
            </a:extLst>
          </p:cNvPr>
          <p:cNvSpPr txBox="1">
            <a:spLocks/>
          </p:cNvSpPr>
          <p:nvPr/>
        </p:nvSpPr>
        <p:spPr>
          <a:xfrm>
            <a:off x="5386353" y="4705350"/>
            <a:ext cx="6308824" cy="9192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Sunday 1</a:t>
            </a:r>
            <a:r>
              <a:rPr lang="en-GB" sz="2000" b="1" baseline="30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GB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March 2026:</a:t>
            </a:r>
          </a:p>
          <a:p>
            <a:r>
              <a:rPr lang="en-GB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Connection Is Coping: Finding Support Together</a:t>
            </a:r>
          </a:p>
        </p:txBody>
      </p:sp>
      <p:pic>
        <p:nvPicPr>
          <p:cNvPr id="8" name="Picture 7" descr="A black and white logo&#10;&#10;AI-generated content may be incorrect.">
            <a:extLst>
              <a:ext uri="{FF2B5EF4-FFF2-40B4-BE49-F238E27FC236}">
                <a16:creationId xmlns:a16="http://schemas.microsoft.com/office/drawing/2014/main" id="{AEFDC5FF-9F9B-A096-B3B6-212370C37C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33" y="5287074"/>
            <a:ext cx="1204217" cy="450562"/>
          </a:xfrm>
          <a:prstGeom prst="rect">
            <a:avLst/>
          </a:prstGeom>
        </p:spPr>
      </p:pic>
      <p:pic>
        <p:nvPicPr>
          <p:cNvPr id="10" name="Picture 9" descr="A close up of a blue and black object&#10;&#10;AI-generated content may be incorrect.">
            <a:extLst>
              <a:ext uri="{FF2B5EF4-FFF2-40B4-BE49-F238E27FC236}">
                <a16:creationId xmlns:a16="http://schemas.microsoft.com/office/drawing/2014/main" id="{4C0CE8EE-866B-BDDB-17B1-AC9EB37934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3633" y="0"/>
            <a:ext cx="863600" cy="6858000"/>
          </a:xfrm>
          <a:prstGeom prst="rect">
            <a:avLst/>
          </a:prstGeom>
        </p:spPr>
      </p:pic>
      <p:sp>
        <p:nvSpPr>
          <p:cNvPr id="12" name="Subtitle 4">
            <a:extLst>
              <a:ext uri="{FF2B5EF4-FFF2-40B4-BE49-F238E27FC236}">
                <a16:creationId xmlns:a16="http://schemas.microsoft.com/office/drawing/2014/main" id="{BDF74C00-0F08-3109-3785-422BE0AE0C33}"/>
              </a:ext>
            </a:extLst>
          </p:cNvPr>
          <p:cNvSpPr txBox="1">
            <a:spLocks/>
          </p:cNvSpPr>
          <p:nvPr/>
        </p:nvSpPr>
        <p:spPr>
          <a:xfrm>
            <a:off x="605533" y="5952743"/>
            <a:ext cx="4994242" cy="408326"/>
          </a:xfrm>
          <a:prstGeom prst="rect">
            <a:avLst/>
          </a:prstGeom>
        </p:spPr>
        <p:txBody>
          <a:bodyPr vert="horz" lIns="0" tIns="0" rIns="0" bIns="0" rtlCol="0" anchor="t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Distributed by Harmless CIC</a:t>
            </a:r>
            <a:br>
              <a:rPr lang="en-GB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www.harmless.org.uk</a:t>
            </a:r>
          </a:p>
        </p:txBody>
      </p:sp>
      <p:pic>
        <p:nvPicPr>
          <p:cNvPr id="16" name="Picture 15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E33E1641-15E0-1BE8-4ACF-C40FD4725E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626" y="496931"/>
            <a:ext cx="1972247" cy="1180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6942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7DCB4B-5E0C-01CD-4542-FC2A1BB7F4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903FC962-B1BE-99C5-6C97-9E441DF0FF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79213" y="1181125"/>
            <a:ext cx="8231761" cy="5333975"/>
          </a:xfrm>
        </p:spPr>
        <p:txBody>
          <a:bodyPr vert="horz" lIns="0" tIns="0" rIns="0" bIns="0" rtlCol="0" anchor="t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Self Harm Awareness Day is an 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annual awareness event taking place on 1 March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focused on increasing understanding of self harm and raising awareness of support services.</a:t>
            </a:r>
            <a:b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It aims to 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raise awareness, reduce stigma and encourage open conversations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about self harm.</a:t>
            </a:r>
            <a:b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The 2026 theme, 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‘Connection Is Coping: Finding Support Together’,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highlights that reaching out and connecting with others is powerful means of support.</a:t>
            </a:r>
            <a:b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It promotes the message that 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self harm is a coping mechanism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and that it can affect people of any age or background.</a:t>
            </a:r>
            <a:b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The day encourages people to 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share information, challenge myths and signpost support services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to help those affected.</a:t>
            </a:r>
            <a:b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Organisations and communities are invited to 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participate and spread hope, understanding and access to help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through campaigns and shared resources, particularly via social media, where we encourage the use of the following hashtags: #ConnectionIsCoping #SelfHarmAwarenessDay #SHAD2026</a:t>
            </a:r>
            <a:endParaRPr lang="en-GB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A18CE2A-D96E-6AC1-8E8D-74A8E215E7E6}"/>
              </a:ext>
            </a:extLst>
          </p:cNvPr>
          <p:cNvSpPr txBox="1">
            <a:spLocks/>
          </p:cNvSpPr>
          <p:nvPr/>
        </p:nvSpPr>
        <p:spPr>
          <a:xfrm>
            <a:off x="3379214" y="549330"/>
            <a:ext cx="8315963" cy="31744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About Self Harm Awareness Day 2026</a:t>
            </a:r>
            <a:endParaRPr lang="en-GB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B33E132-11A8-3DD3-08FD-C8FF0CC4B5E5}"/>
              </a:ext>
            </a:extLst>
          </p:cNvPr>
          <p:cNvSpPr/>
          <p:nvPr/>
        </p:nvSpPr>
        <p:spPr>
          <a:xfrm>
            <a:off x="0" y="0"/>
            <a:ext cx="2447925" cy="6858000"/>
          </a:xfrm>
          <a:prstGeom prst="rect">
            <a:avLst/>
          </a:prstGeom>
          <a:solidFill>
            <a:srgbClr val="294D5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Picture 3" descr="A close up of a blue and black object&#10;&#10;AI-generated content may be incorrect.">
            <a:extLst>
              <a:ext uri="{FF2B5EF4-FFF2-40B4-BE49-F238E27FC236}">
                <a16:creationId xmlns:a16="http://schemas.microsoft.com/office/drawing/2014/main" id="{FEBA7A49-BDA5-0E4A-8141-0055A3DE40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495" y="0"/>
            <a:ext cx="863600" cy="6858000"/>
          </a:xfrm>
          <a:prstGeom prst="rect">
            <a:avLst/>
          </a:prstGeom>
        </p:spPr>
      </p:pic>
      <p:pic>
        <p:nvPicPr>
          <p:cNvPr id="8" name="Picture 7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73C2C7F6-9269-40C3-9E20-2E806BEE68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348" y="382990"/>
            <a:ext cx="1433799" cy="858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022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866CA-21C3-8B5C-6DF8-4C98BFF970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E5F14303-47CA-9C9B-0CBE-C4C2187D58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53300" y="1438301"/>
            <a:ext cx="4141282" cy="2066900"/>
          </a:xfrm>
        </p:spPr>
        <p:txBody>
          <a:bodyPr vert="horz" lIns="0" tIns="0" rIns="0" bIns="0" rtlCol="0" anchor="t">
            <a:noAutofit/>
          </a:bodyPr>
          <a:lstStyle/>
          <a:p>
            <a:pPr algn="l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Today is #SelfHarmAwarenessDay, when we’re supporting @HarmlessUK to raise awareness, reduce stigma and promote help-seeking around self harm. If you need it, support is available. Your GP, local NHS services and other organisations can all help. #ConnectionIsCoping #SHAD2026</a:t>
            </a: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C6E61EDF-31F3-A295-A18C-074785F2639E}"/>
              </a:ext>
            </a:extLst>
          </p:cNvPr>
          <p:cNvSpPr txBox="1">
            <a:spLocks/>
          </p:cNvSpPr>
          <p:nvPr/>
        </p:nvSpPr>
        <p:spPr>
          <a:xfrm>
            <a:off x="3379214" y="549330"/>
            <a:ext cx="8315963" cy="31744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Suggested Social Media Post (A)</a:t>
            </a:r>
            <a:endParaRPr lang="en-GB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AA46DE0-CBCF-2923-A863-EB1B0FA570BF}"/>
              </a:ext>
            </a:extLst>
          </p:cNvPr>
          <p:cNvSpPr/>
          <p:nvPr/>
        </p:nvSpPr>
        <p:spPr>
          <a:xfrm>
            <a:off x="0" y="0"/>
            <a:ext cx="2447925" cy="6858000"/>
          </a:xfrm>
          <a:prstGeom prst="rect">
            <a:avLst/>
          </a:prstGeom>
          <a:solidFill>
            <a:srgbClr val="294D5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" name="Picture 2" descr="A close up of a blue and black object&#10;&#10;AI-generated content may be incorrect.">
            <a:extLst>
              <a:ext uri="{FF2B5EF4-FFF2-40B4-BE49-F238E27FC236}">
                <a16:creationId xmlns:a16="http://schemas.microsoft.com/office/drawing/2014/main" id="{016A52A9-8F98-5487-322E-887C79D1A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495" y="0"/>
            <a:ext cx="863600" cy="6858000"/>
          </a:xfrm>
          <a:prstGeom prst="rect">
            <a:avLst/>
          </a:prstGeom>
        </p:spPr>
      </p:pic>
      <p:pic>
        <p:nvPicPr>
          <p:cNvPr id="4" name="Picture 3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8E67C69A-56BF-CC64-086C-BFC1BFE357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348" y="382990"/>
            <a:ext cx="1433799" cy="858487"/>
          </a:xfrm>
          <a:prstGeom prst="rect">
            <a:avLst/>
          </a:prstGeom>
        </p:spPr>
      </p:pic>
      <p:pic>
        <p:nvPicPr>
          <p:cNvPr id="13" name="Picture 12" descr="A healthcare professional making notes with a patient.">
            <a:extLst>
              <a:ext uri="{FF2B5EF4-FFF2-40B4-BE49-F238E27FC236}">
                <a16:creationId xmlns:a16="http://schemas.microsoft.com/office/drawing/2014/main" id="{2F0AB53C-2197-403A-987E-16FA7B648D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215" y="1438301"/>
            <a:ext cx="3669286" cy="3669286"/>
          </a:xfrm>
          <a:prstGeom prst="rect">
            <a:avLst/>
          </a:prstGeom>
        </p:spPr>
      </p:pic>
      <p:sp>
        <p:nvSpPr>
          <p:cNvPr id="14" name="Subtitle 4">
            <a:extLst>
              <a:ext uri="{FF2B5EF4-FFF2-40B4-BE49-F238E27FC236}">
                <a16:creationId xmlns:a16="http://schemas.microsoft.com/office/drawing/2014/main" id="{81CCEA5E-BEC0-E114-6D40-2ADB73813613}"/>
              </a:ext>
            </a:extLst>
          </p:cNvPr>
          <p:cNvSpPr txBox="1">
            <a:spLocks/>
          </p:cNvSpPr>
          <p:nvPr/>
        </p:nvSpPr>
        <p:spPr>
          <a:xfrm>
            <a:off x="7353300" y="3890923"/>
            <a:ext cx="4141282" cy="152877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Suggested alt-text: A healthcare professional making notes with a patient.</a:t>
            </a:r>
            <a:b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A larger version of this images is available to download here: </a:t>
            </a:r>
            <a:b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https://harmless.org.uk/self-harm-awareness-day/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(Click on ‘Suggested stock images’) </a:t>
            </a:r>
          </a:p>
        </p:txBody>
      </p:sp>
    </p:spTree>
    <p:extLst>
      <p:ext uri="{BB962C8B-B14F-4D97-AF65-F5344CB8AC3E}">
        <p14:creationId xmlns:p14="http://schemas.microsoft.com/office/powerpoint/2010/main" val="14229283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C3D587-1955-979F-1C28-1DF8C95A21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B46E082-DEB6-56E9-753A-858FBE1892BB}"/>
              </a:ext>
            </a:extLst>
          </p:cNvPr>
          <p:cNvSpPr/>
          <p:nvPr/>
        </p:nvSpPr>
        <p:spPr>
          <a:xfrm>
            <a:off x="0" y="0"/>
            <a:ext cx="2447925" cy="6858000"/>
          </a:xfrm>
          <a:prstGeom prst="rect">
            <a:avLst/>
          </a:prstGeom>
          <a:solidFill>
            <a:srgbClr val="294D5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D49FEC53-4FAE-2367-8C07-39685ACD154D}"/>
              </a:ext>
            </a:extLst>
          </p:cNvPr>
          <p:cNvSpPr txBox="1">
            <a:spLocks/>
          </p:cNvSpPr>
          <p:nvPr/>
        </p:nvSpPr>
        <p:spPr>
          <a:xfrm>
            <a:off x="3379214" y="549330"/>
            <a:ext cx="8315963" cy="31744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Suggested Social Media Post (B)</a:t>
            </a:r>
            <a:endParaRPr lang="en-GB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close up of a blue and black object&#10;&#10;AI-generated content may be incorrect.">
            <a:extLst>
              <a:ext uri="{FF2B5EF4-FFF2-40B4-BE49-F238E27FC236}">
                <a16:creationId xmlns:a16="http://schemas.microsoft.com/office/drawing/2014/main" id="{96835FFE-8F1F-8AFC-2449-537290103B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495" y="0"/>
            <a:ext cx="863600" cy="6858000"/>
          </a:xfrm>
          <a:prstGeom prst="rect">
            <a:avLst/>
          </a:prstGeom>
        </p:spPr>
      </p:pic>
      <p:pic>
        <p:nvPicPr>
          <p:cNvPr id="4" name="Picture 3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C607F135-E34B-2313-C7D5-19B0A80B89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348" y="382990"/>
            <a:ext cx="1433799" cy="858487"/>
          </a:xfrm>
          <a:prstGeom prst="rect">
            <a:avLst/>
          </a:prstGeom>
        </p:spPr>
      </p:pic>
      <p:sp>
        <p:nvSpPr>
          <p:cNvPr id="11" name="Subtitle 4">
            <a:extLst>
              <a:ext uri="{FF2B5EF4-FFF2-40B4-BE49-F238E27FC236}">
                <a16:creationId xmlns:a16="http://schemas.microsoft.com/office/drawing/2014/main" id="{379ABAB9-A1CD-578B-0FFD-8802D9EC8D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53300" y="1438300"/>
            <a:ext cx="4141282" cy="3200375"/>
          </a:xfrm>
        </p:spPr>
        <p:txBody>
          <a:bodyPr vert="horz" lIns="0" tIns="0" rIns="0" bIns="0" rtlCol="0" anchor="t">
            <a:noAutofit/>
          </a:bodyPr>
          <a:lstStyle/>
          <a:p>
            <a:pPr algn="l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We’re joining @HarmlessUK on #SelfHarmAwarenessDay, to remind everyone that support is available. Evidence shows that feeling connected reduces harm and increases hope. No one should face this alone. #ConnectionIsCoping</a:t>
            </a:r>
            <a:b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#SHAD2026</a:t>
            </a:r>
          </a:p>
        </p:txBody>
      </p:sp>
      <p:pic>
        <p:nvPicPr>
          <p:cNvPr id="13" name="Picture 12" descr="A pair of hands holding mugs.">
            <a:extLst>
              <a:ext uri="{FF2B5EF4-FFF2-40B4-BE49-F238E27FC236}">
                <a16:creationId xmlns:a16="http://schemas.microsoft.com/office/drawing/2014/main" id="{57F193CB-BB00-B5F0-BA04-192475BDEB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214" y="1438300"/>
            <a:ext cx="3705200" cy="3705200"/>
          </a:xfrm>
          <a:prstGeom prst="rect">
            <a:avLst/>
          </a:prstGeom>
        </p:spPr>
      </p:pic>
      <p:sp>
        <p:nvSpPr>
          <p:cNvPr id="14" name="Subtitle 4">
            <a:extLst>
              <a:ext uri="{FF2B5EF4-FFF2-40B4-BE49-F238E27FC236}">
                <a16:creationId xmlns:a16="http://schemas.microsoft.com/office/drawing/2014/main" id="{F4A5DEED-C688-CC04-7AAA-D124632F2E1B}"/>
              </a:ext>
            </a:extLst>
          </p:cNvPr>
          <p:cNvSpPr txBox="1">
            <a:spLocks/>
          </p:cNvSpPr>
          <p:nvPr/>
        </p:nvSpPr>
        <p:spPr>
          <a:xfrm>
            <a:off x="7353300" y="3890923"/>
            <a:ext cx="4141282" cy="152877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Suggested alt-text: A pair of hands holding mugs.</a:t>
            </a:r>
            <a:b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A larger version of this images is available to download here: </a:t>
            </a:r>
            <a:b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https://harmless.org.uk/self-harm-awareness-day/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(Click on ‘Suggested Stock Images’) </a:t>
            </a:r>
          </a:p>
        </p:txBody>
      </p:sp>
    </p:spTree>
    <p:extLst>
      <p:ext uri="{BB962C8B-B14F-4D97-AF65-F5344CB8AC3E}">
        <p14:creationId xmlns:p14="http://schemas.microsoft.com/office/powerpoint/2010/main" val="29825655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4954D6-4FD0-070C-6306-08AA5C2282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4">
            <a:extLst>
              <a:ext uri="{FF2B5EF4-FFF2-40B4-BE49-F238E27FC236}">
                <a16:creationId xmlns:a16="http://schemas.microsoft.com/office/drawing/2014/main" id="{923A5DE3-406D-DC2B-A406-9C0483496DFB}"/>
              </a:ext>
            </a:extLst>
          </p:cNvPr>
          <p:cNvSpPr txBox="1">
            <a:spLocks/>
          </p:cNvSpPr>
          <p:nvPr/>
        </p:nvSpPr>
        <p:spPr>
          <a:xfrm>
            <a:off x="3379214" y="549330"/>
            <a:ext cx="8315963" cy="31744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Suggested Social Media Post (C)</a:t>
            </a:r>
            <a:endParaRPr lang="en-GB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Subtitle 4">
            <a:extLst>
              <a:ext uri="{FF2B5EF4-FFF2-40B4-BE49-F238E27FC236}">
                <a16:creationId xmlns:a16="http://schemas.microsoft.com/office/drawing/2014/main" id="{36A4B599-605D-F624-533F-4D0512A529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62826" y="1438300"/>
            <a:ext cx="4131756" cy="3200375"/>
          </a:xfrm>
        </p:spPr>
        <p:txBody>
          <a:bodyPr vert="horz" lIns="0" tIns="0" rIns="0" bIns="0" rtlCol="0" anchor="t">
            <a:noAutofit/>
          </a:bodyPr>
          <a:lstStyle/>
          <a:p>
            <a:pPr algn="l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Self harm can be a response to overwhelming feelings. Connection helps us to regulate, ground and heal. On #SelfHarmAwarenessDay, we join @HarmlessUK in encouraging safe spaces where people feel able to talk and be heard. #ConnectionIsCoping #SHAD2026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B926C22-B910-B76F-1831-1E9630E62AFD}"/>
              </a:ext>
            </a:extLst>
          </p:cNvPr>
          <p:cNvSpPr/>
          <p:nvPr/>
        </p:nvSpPr>
        <p:spPr>
          <a:xfrm>
            <a:off x="0" y="0"/>
            <a:ext cx="2447925" cy="6858000"/>
          </a:xfrm>
          <a:prstGeom prst="rect">
            <a:avLst/>
          </a:prstGeom>
          <a:solidFill>
            <a:srgbClr val="294D5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5" name="Picture 14" descr="A close up of a blue and black object&#10;&#10;AI-generated content may be incorrect.">
            <a:extLst>
              <a:ext uri="{FF2B5EF4-FFF2-40B4-BE49-F238E27FC236}">
                <a16:creationId xmlns:a16="http://schemas.microsoft.com/office/drawing/2014/main" id="{1FE85C9D-8483-520A-EE6D-3DB7AEB024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495" y="0"/>
            <a:ext cx="863600" cy="6858000"/>
          </a:xfrm>
          <a:prstGeom prst="rect">
            <a:avLst/>
          </a:prstGeom>
        </p:spPr>
      </p:pic>
      <p:pic>
        <p:nvPicPr>
          <p:cNvPr id="16" name="Picture 15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B8370B12-24E2-A0B8-C9E0-C5384FA11D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348" y="382990"/>
            <a:ext cx="1433799" cy="858487"/>
          </a:xfrm>
          <a:prstGeom prst="rect">
            <a:avLst/>
          </a:prstGeom>
        </p:spPr>
      </p:pic>
      <p:sp>
        <p:nvSpPr>
          <p:cNvPr id="19" name="Subtitle 4">
            <a:extLst>
              <a:ext uri="{FF2B5EF4-FFF2-40B4-BE49-F238E27FC236}">
                <a16:creationId xmlns:a16="http://schemas.microsoft.com/office/drawing/2014/main" id="{B55FE104-A12A-8EB6-9E69-DD063DA00119}"/>
              </a:ext>
            </a:extLst>
          </p:cNvPr>
          <p:cNvSpPr txBox="1">
            <a:spLocks/>
          </p:cNvSpPr>
          <p:nvPr/>
        </p:nvSpPr>
        <p:spPr>
          <a:xfrm>
            <a:off x="7353300" y="3890923"/>
            <a:ext cx="4141282" cy="152877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Suggested alt-text: A group of men sitting and talking in a circle.</a:t>
            </a:r>
            <a:b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A larger version of this images is available to download here: </a:t>
            </a:r>
            <a:b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https://harmless.org.uk/self-harm-awareness-day/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(Click on ‘Suggested Stock Images’) </a:t>
            </a:r>
          </a:p>
        </p:txBody>
      </p:sp>
      <p:pic>
        <p:nvPicPr>
          <p:cNvPr id="3" name="Picture 2" descr="A group of men sitting and talking in a circle.">
            <a:extLst>
              <a:ext uri="{FF2B5EF4-FFF2-40B4-BE49-F238E27FC236}">
                <a16:creationId xmlns:a16="http://schemas.microsoft.com/office/drawing/2014/main" id="{83D571CB-9BBF-1CA4-0571-FF77FC6C50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9293" y="1438300"/>
            <a:ext cx="3650236" cy="3650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3133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26DB2B-D986-87EF-B76F-0AD1CD02F3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64825966-7E5B-9FDA-A705-3C7F1AFA22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79214" y="1181125"/>
            <a:ext cx="7784086" cy="5179943"/>
          </a:xfrm>
        </p:spPr>
        <p:txBody>
          <a:bodyPr vert="horz" lIns="0" tIns="0" rIns="0" bIns="0" rtlCol="0" anchor="t">
            <a:noAutofit/>
          </a:bodyPr>
          <a:lstStyle/>
          <a:p>
            <a:pPr algn="l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Harmless has made a full media pack available to download, including information materials and – should you wish to use them – further social media assets fully designed with this year’s Self Harm Awareness Day branding. These </a:t>
            </a:r>
            <a:r>
              <a:rPr lang="en-GB" sz="1800">
                <a:latin typeface="Arial" panose="020B0604020202020204" pitchFamily="34" charset="0"/>
                <a:cs typeface="Arial" panose="020B0604020202020204" pitchFamily="34" charset="0"/>
              </a:rPr>
              <a:t>will soon be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available to download from here:</a:t>
            </a:r>
          </a:p>
          <a:p>
            <a:pPr algn="l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https://harmless.org.uk/self-harm-awareness-day/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6622FDEF-A2BB-6054-9C32-7B73E15101C7}"/>
              </a:ext>
            </a:extLst>
          </p:cNvPr>
          <p:cNvSpPr txBox="1">
            <a:spLocks/>
          </p:cNvSpPr>
          <p:nvPr/>
        </p:nvSpPr>
        <p:spPr>
          <a:xfrm>
            <a:off x="3379214" y="549330"/>
            <a:ext cx="8315963" cy="31744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Further Resources</a:t>
            </a:r>
            <a:endParaRPr lang="en-GB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E8C46C8-207E-7CBF-217A-A74D75115882}"/>
              </a:ext>
            </a:extLst>
          </p:cNvPr>
          <p:cNvSpPr/>
          <p:nvPr/>
        </p:nvSpPr>
        <p:spPr>
          <a:xfrm>
            <a:off x="0" y="0"/>
            <a:ext cx="2447925" cy="6858000"/>
          </a:xfrm>
          <a:prstGeom prst="rect">
            <a:avLst/>
          </a:prstGeom>
          <a:solidFill>
            <a:srgbClr val="294D5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" name="Picture 6" descr="A close up of a blue and black object&#10;&#10;AI-generated content may be incorrect.">
            <a:extLst>
              <a:ext uri="{FF2B5EF4-FFF2-40B4-BE49-F238E27FC236}">
                <a16:creationId xmlns:a16="http://schemas.microsoft.com/office/drawing/2014/main" id="{D0F47171-9D45-7CC6-9DEC-CD263DAE9B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495" y="0"/>
            <a:ext cx="863600" cy="6858000"/>
          </a:xfrm>
          <a:prstGeom prst="rect">
            <a:avLst/>
          </a:prstGeom>
        </p:spPr>
      </p:pic>
      <p:pic>
        <p:nvPicPr>
          <p:cNvPr id="8" name="Picture 7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BC72D7F2-14B8-50A9-964A-6F1A8ED2E7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348" y="382990"/>
            <a:ext cx="1433799" cy="858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260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EF06EE-4524-0DEE-565D-A0A6F7E47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4">
            <a:extLst>
              <a:ext uri="{FF2B5EF4-FFF2-40B4-BE49-F238E27FC236}">
                <a16:creationId xmlns:a16="http://schemas.microsoft.com/office/drawing/2014/main" id="{169EBEAF-85FC-C259-C5F5-A643E0D5AC07}"/>
              </a:ext>
            </a:extLst>
          </p:cNvPr>
          <p:cNvSpPr txBox="1">
            <a:spLocks/>
          </p:cNvSpPr>
          <p:nvPr/>
        </p:nvSpPr>
        <p:spPr>
          <a:xfrm>
            <a:off x="3379215" y="869382"/>
            <a:ext cx="7974586" cy="191452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7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 for your support.</a:t>
            </a:r>
            <a:endParaRPr lang="en-GB" sz="7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ubtitle 4">
            <a:extLst>
              <a:ext uri="{FF2B5EF4-FFF2-40B4-BE49-F238E27FC236}">
                <a16:creationId xmlns:a16="http://schemas.microsoft.com/office/drawing/2014/main" id="{96D6C9D7-4D5F-64A7-9782-EC5B03E2370B}"/>
              </a:ext>
            </a:extLst>
          </p:cNvPr>
          <p:cNvSpPr txBox="1">
            <a:spLocks/>
          </p:cNvSpPr>
          <p:nvPr/>
        </p:nvSpPr>
        <p:spPr>
          <a:xfrm>
            <a:off x="3379215" y="3609974"/>
            <a:ext cx="7555486" cy="291875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any queries, please contact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nick.thompson@harmless.org.uk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b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Harmless CIC</a:t>
            </a:r>
            <a:b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Beech Avenue, Nottingham NG7 7LJ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0115 880 0280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info@harmless.org.uk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www.harmless.org.uk</a:t>
            </a:r>
            <a:endParaRPr lang="en-GB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X: 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@HarmlessUK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/ Facebook: 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HarmlessUK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/ Instagram: 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Harmless_UK</a:t>
            </a:r>
            <a:endParaRPr lang="en-GB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8E64195-8CDD-5118-E232-E09EF57101BD}"/>
              </a:ext>
            </a:extLst>
          </p:cNvPr>
          <p:cNvSpPr/>
          <p:nvPr/>
        </p:nvSpPr>
        <p:spPr>
          <a:xfrm>
            <a:off x="0" y="0"/>
            <a:ext cx="2447925" cy="6858000"/>
          </a:xfrm>
          <a:prstGeom prst="rect">
            <a:avLst/>
          </a:prstGeom>
          <a:solidFill>
            <a:srgbClr val="294D5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" name="Picture 6" descr="A close up of a blue and black object&#10;&#10;AI-generated content may be incorrect.">
            <a:extLst>
              <a:ext uri="{FF2B5EF4-FFF2-40B4-BE49-F238E27FC236}">
                <a16:creationId xmlns:a16="http://schemas.microsoft.com/office/drawing/2014/main" id="{A50A596F-B0AC-51B6-82DA-F9E63B261CA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495" y="0"/>
            <a:ext cx="863600" cy="6858000"/>
          </a:xfrm>
          <a:prstGeom prst="rect">
            <a:avLst/>
          </a:prstGeom>
        </p:spPr>
      </p:pic>
      <p:pic>
        <p:nvPicPr>
          <p:cNvPr id="8" name="Picture 7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16A4F109-E55F-099F-7DF0-58FD0B728B9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348" y="382990"/>
            <a:ext cx="1433799" cy="858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9627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643</Words>
  <Application>Microsoft Office PowerPoint</Application>
  <PresentationFormat>Widescreen</PresentationFormat>
  <Paragraphs>32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Aptos</vt:lpstr>
      <vt:lpstr>Aptos Display</vt:lpstr>
      <vt:lpstr>Arial</vt:lpstr>
      <vt:lpstr>Office Theme</vt:lpstr>
      <vt:lpstr>Self Harm  Awareness Day 2026: Communications Toolkit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Harmless CIC</dc:creator>
  <cp:lastModifiedBy>Harmless CIC</cp:lastModifiedBy>
  <cp:revision>50</cp:revision>
  <cp:lastPrinted>2026-01-23T09:14:17Z</cp:lastPrinted>
  <dcterms:created xsi:type="dcterms:W3CDTF">2026-01-20T14:01:01Z</dcterms:created>
  <dcterms:modified xsi:type="dcterms:W3CDTF">2026-01-30T09:38:44Z</dcterms:modified>
</cp:coreProperties>
</file>